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76"/>
    <a:srgbClr val="0095D5"/>
    <a:srgbClr val="007094"/>
    <a:srgbClr val="00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014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759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368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042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52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564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4291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42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302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534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4023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6A2F-3E5A-40AE-A7D3-94E1C76C075D}" type="datetimeFigureOut">
              <a:rPr lang="es-AR" smtClean="0"/>
              <a:t>1/3/2024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29E2-16EF-4B79-A776-FA7E118B455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545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9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409C0E5-9E7A-94D4-7747-73686FA02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38275" cy="6858000"/>
          </a:xfrm>
          <a:prstGeom prst="rect">
            <a:avLst/>
          </a:prstGeom>
        </p:spPr>
      </p:pic>
      <p:pic>
        <p:nvPicPr>
          <p:cNvPr id="3" name="Imagen 2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3D955B4F-DF88-6852-D2C8-44413E3191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530" y="-1"/>
            <a:ext cx="2192743" cy="364872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4E2119B-9167-BC37-1A9E-F58DA91FC5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33121" y="3051784"/>
            <a:ext cx="2964542" cy="8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38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3B5A7-594D-92AB-8730-01AA832BC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>
            <a:extLst>
              <a:ext uri="{FF2B5EF4-FFF2-40B4-BE49-F238E27FC236}">
                <a16:creationId xmlns:a16="http://schemas.microsoft.com/office/drawing/2014/main" id="{0C03F65A-2AFA-AD6F-730C-FFEB8A83E66E}"/>
              </a:ext>
            </a:extLst>
          </p:cNvPr>
          <p:cNvSpPr/>
          <p:nvPr/>
        </p:nvSpPr>
        <p:spPr>
          <a:xfrm>
            <a:off x="692233" y="655994"/>
            <a:ext cx="57218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Plantilla de trabajo para el proyecto 100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8010A67-CDFD-A9C9-FF64-C46B8184E96B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E6F172BF-AFFA-D8E2-BDB4-B65BF2F0F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3" name="8 Rectángulo">
            <a:extLst>
              <a:ext uri="{FF2B5EF4-FFF2-40B4-BE49-F238E27FC236}">
                <a16:creationId xmlns:a16="http://schemas.microsoft.com/office/drawing/2014/main" id="{39A883C4-2DEA-C995-1452-BBED267D0128}"/>
              </a:ext>
            </a:extLst>
          </p:cNvPr>
          <p:cNvSpPr/>
          <p:nvPr/>
        </p:nvSpPr>
        <p:spPr>
          <a:xfrm>
            <a:off x="692234" y="2054565"/>
            <a:ext cx="4805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Los parámetros considerados para ejecutar las diferentes plantillas de trabajo son: </a:t>
            </a:r>
          </a:p>
        </p:txBody>
      </p:sp>
      <p:sp>
        <p:nvSpPr>
          <p:cNvPr id="4" name="8 Rectángulo">
            <a:extLst>
              <a:ext uri="{FF2B5EF4-FFF2-40B4-BE49-F238E27FC236}">
                <a16:creationId xmlns:a16="http://schemas.microsoft.com/office/drawing/2014/main" id="{CEC99B04-7E96-B865-ED22-2840365457BF}"/>
              </a:ext>
            </a:extLst>
          </p:cNvPr>
          <p:cNvSpPr/>
          <p:nvPr/>
        </p:nvSpPr>
        <p:spPr>
          <a:xfrm>
            <a:off x="692232" y="2946254"/>
            <a:ext cx="752059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095D5"/>
                </a:solidFill>
                <a:latin typeface="Montserrat" pitchFamily="2" charset="0"/>
              </a:rPr>
              <a:t>7) ¿A quiénes conozco con relación a mis egresos diarios? </a:t>
            </a:r>
          </a:p>
          <a:p>
            <a:r>
              <a:rPr lang="es-ES" sz="1400" dirty="0">
                <a:latin typeface="Montserrat" pitchFamily="2" charset="0"/>
              </a:rPr>
              <a:t>El personal del supermercado; el dueño de la tienda del barrio; el panadero; etc. 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8) ¿A quiénes conozco a través de mi familia? </a:t>
            </a:r>
          </a:p>
          <a:p>
            <a:r>
              <a:rPr lang="es-ES" sz="1400" dirty="0">
                <a:latin typeface="Montserrat" pitchFamily="2" charset="0"/>
              </a:rPr>
              <a:t>Los docentes; los padres de familia; los compañeros de estudio o de juegos; los funcionarios de la institución educativa; etc. 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4276"/>
                </a:solidFill>
                <a:latin typeface="Montserrat" pitchFamily="2" charset="0"/>
              </a:rPr>
              <a:t>9) ¿A quiénes conozco como resultado de las actividades de mi familia? </a:t>
            </a:r>
          </a:p>
          <a:p>
            <a:r>
              <a:rPr lang="es-ES" sz="1400" dirty="0">
                <a:latin typeface="Montserrat" pitchFamily="2" charset="0"/>
              </a:rPr>
              <a:t>Los integrantes de organizaciones; sociedades; clubes recreativos; iglesias/templos, etc.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95D5"/>
                </a:solidFill>
                <a:latin typeface="Montserrat" pitchFamily="2" charset="0"/>
              </a:rPr>
              <a:t>10) ¿A quiénes conozco de las sociedades a las que pertenezco?</a:t>
            </a:r>
          </a:p>
          <a:p>
            <a:r>
              <a:rPr lang="es-ES" sz="1400" dirty="0">
                <a:latin typeface="Montserrat" pitchFamily="2" charset="0"/>
              </a:rPr>
              <a:t>Los partidarios del movimiento político; colegio profesional; asociación entre otros. </a:t>
            </a:r>
          </a:p>
        </p:txBody>
      </p:sp>
    </p:spTree>
    <p:extLst>
      <p:ext uri="{BB962C8B-B14F-4D97-AF65-F5344CB8AC3E}">
        <p14:creationId xmlns:p14="http://schemas.microsoft.com/office/powerpoint/2010/main" val="271978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091C0-CF90-908F-5C8A-CBAA35175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>
            <a:extLst>
              <a:ext uri="{FF2B5EF4-FFF2-40B4-BE49-F238E27FC236}">
                <a16:creationId xmlns:a16="http://schemas.microsoft.com/office/drawing/2014/main" id="{347D45CB-F9A8-15C3-F525-5F49802E4A76}"/>
              </a:ext>
            </a:extLst>
          </p:cNvPr>
          <p:cNvSpPr/>
          <p:nvPr/>
        </p:nvSpPr>
        <p:spPr>
          <a:xfrm>
            <a:off x="692233" y="446270"/>
            <a:ext cx="54904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0075B1"/>
                </a:solidFill>
                <a:latin typeface="Museo 700" panose="02000000000000000000" pitchFamily="50" charset="0"/>
              </a:rPr>
              <a:t>Plantilla de trabajo para el proyecto 100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EF2BD00-D3CE-7F3E-7515-34A917056349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20448D49-E64A-B34D-446E-1FD6BCB1D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B2DB293-9D57-7CDA-2209-0CD408FFE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21112"/>
              </p:ext>
            </p:extLst>
          </p:nvPr>
        </p:nvGraphicFramePr>
        <p:xfrm>
          <a:off x="692233" y="1931986"/>
          <a:ext cx="7940034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91">
                  <a:extLst>
                    <a:ext uri="{9D8B030D-6E8A-4147-A177-3AD203B41FA5}">
                      <a16:colId xmlns:a16="http://schemas.microsoft.com/office/drawing/2014/main" val="1547298859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1010310603"/>
                    </a:ext>
                  </a:extLst>
                </a:gridCol>
                <a:gridCol w="1392572">
                  <a:extLst>
                    <a:ext uri="{9D8B030D-6E8A-4147-A177-3AD203B41FA5}">
                      <a16:colId xmlns:a16="http://schemas.microsoft.com/office/drawing/2014/main" val="762102297"/>
                    </a:ext>
                  </a:extLst>
                </a:gridCol>
                <a:gridCol w="1115736">
                  <a:extLst>
                    <a:ext uri="{9D8B030D-6E8A-4147-A177-3AD203B41FA5}">
                      <a16:colId xmlns:a16="http://schemas.microsoft.com/office/drawing/2014/main" val="1122530445"/>
                    </a:ext>
                  </a:extLst>
                </a:gridCol>
                <a:gridCol w="1166070">
                  <a:extLst>
                    <a:ext uri="{9D8B030D-6E8A-4147-A177-3AD203B41FA5}">
                      <a16:colId xmlns:a16="http://schemas.microsoft.com/office/drawing/2014/main" val="3845079711"/>
                    </a:ext>
                  </a:extLst>
                </a:gridCol>
                <a:gridCol w="612396">
                  <a:extLst>
                    <a:ext uri="{9D8B030D-6E8A-4147-A177-3AD203B41FA5}">
                      <a16:colId xmlns:a16="http://schemas.microsoft.com/office/drawing/2014/main" val="1786572646"/>
                    </a:ext>
                  </a:extLst>
                </a:gridCol>
                <a:gridCol w="872455">
                  <a:extLst>
                    <a:ext uri="{9D8B030D-6E8A-4147-A177-3AD203B41FA5}">
                      <a16:colId xmlns:a16="http://schemas.microsoft.com/office/drawing/2014/main" val="2814965352"/>
                    </a:ext>
                  </a:extLst>
                </a:gridCol>
                <a:gridCol w="696286">
                  <a:extLst>
                    <a:ext uri="{9D8B030D-6E8A-4147-A177-3AD203B41FA5}">
                      <a16:colId xmlns:a16="http://schemas.microsoft.com/office/drawing/2014/main" val="1880954843"/>
                    </a:ext>
                  </a:extLst>
                </a:gridCol>
                <a:gridCol w="855673">
                  <a:extLst>
                    <a:ext uri="{9D8B030D-6E8A-4147-A177-3AD203B41FA5}">
                      <a16:colId xmlns:a16="http://schemas.microsoft.com/office/drawing/2014/main" val="13669026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900" dirty="0">
                          <a:latin typeface="Montserrat" pitchFamily="2" charset="0"/>
                        </a:rPr>
                        <a:t>N</a:t>
                      </a:r>
                      <a:r>
                        <a:rPr lang="es-AR" sz="900" dirty="0">
                          <a:latin typeface="Montserrat" pitchFamily="2" charset="0"/>
                        </a:rPr>
                        <a:t>°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42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>
                          <a:latin typeface="Montserrat" pitchFamily="2" charset="0"/>
                        </a:rPr>
                        <a:t>NOMBRE</a:t>
                      </a:r>
                    </a:p>
                  </a:txBody>
                  <a:tcPr anchor="ctr">
                    <a:solidFill>
                      <a:srgbClr val="0042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FORMA DE CONTACTACIÓN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42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EMPRESA / OFICINA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42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CARGO / PROFESIÓN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42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EDAD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42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VEHÍCULO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9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HIJOS (VIDA)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9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VIVIENDA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 anchor="ctr">
                    <a:solidFill>
                      <a:srgbClr val="009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446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919954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2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384495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3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488315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4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447795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5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52930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6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484510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7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282659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8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67360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9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792596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10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810843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11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648263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12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982950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13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104681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14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464993"/>
                  </a:ext>
                </a:extLst>
              </a:tr>
              <a:tr h="167706"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15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90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latin typeface="Montserrat" pitchFamily="2" charset="0"/>
                        </a:rPr>
                        <a:t>SI / NO</a:t>
                      </a:r>
                      <a:endParaRPr lang="pt-BR" sz="900" dirty="0">
                        <a:latin typeface="Montserra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571805"/>
                  </a:ext>
                </a:extLst>
              </a:tr>
            </a:tbl>
          </a:graphicData>
        </a:graphic>
      </p:graphicFrame>
      <p:sp>
        <p:nvSpPr>
          <p:cNvPr id="6" name="8 Rectángulo">
            <a:extLst>
              <a:ext uri="{FF2B5EF4-FFF2-40B4-BE49-F238E27FC236}">
                <a16:creationId xmlns:a16="http://schemas.microsoft.com/office/drawing/2014/main" id="{88025560-4EAB-D09D-DE21-A4D938E3FCA7}"/>
              </a:ext>
            </a:extLst>
          </p:cNvPr>
          <p:cNvSpPr/>
          <p:nvPr/>
        </p:nvSpPr>
        <p:spPr>
          <a:xfrm>
            <a:off x="6182685" y="1654987"/>
            <a:ext cx="24495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rgbClr val="0075B1"/>
                </a:solidFill>
                <a:latin typeface="Montserrat" pitchFamily="2" charset="0"/>
              </a:rPr>
              <a:t>NECESIDADES DE SEGUROS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397D4B2-E990-1DF7-8C60-A7B1742E692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79772" b="2885"/>
          <a:stretch/>
        </p:blipFill>
        <p:spPr>
          <a:xfrm>
            <a:off x="692233" y="5847127"/>
            <a:ext cx="7819481" cy="77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21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3D17A06-7F1B-15B6-A241-E6F68874172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5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19BBF1B-DE9C-B557-0C92-94F4C70B09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4929" y="2987746"/>
            <a:ext cx="2908754" cy="882507"/>
          </a:xfrm>
          <a:prstGeom prst="rect">
            <a:avLst/>
          </a:prstGeom>
        </p:spPr>
      </p:pic>
      <p:pic>
        <p:nvPicPr>
          <p:cNvPr id="5" name="Gráfico 4">
            <a:extLst>
              <a:ext uri="{FF2B5EF4-FFF2-40B4-BE49-F238E27FC236}">
                <a16:creationId xmlns:a16="http://schemas.microsoft.com/office/drawing/2014/main" id="{93DDB325-178F-81B2-D9F9-625B11D7A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700159" y="2592198"/>
            <a:ext cx="1724821" cy="187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6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07190BF5-AEE5-2746-3932-36A806889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27" y="2453943"/>
            <a:ext cx="1589845" cy="173265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CD37600E-B5B7-B33F-4A33-C5DC84DA06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436391" y="2827827"/>
            <a:ext cx="60347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>
                <a:solidFill>
                  <a:srgbClr val="0072BA"/>
                </a:solidFill>
                <a:latin typeface="Montserrat ExtraBold" pitchFamily="2" charset="0"/>
                <a:cs typeface="Arial" panose="020B0604020202020204" pitchFamily="34" charset="0"/>
              </a:rPr>
              <a:t>PROYECTO STAR</a:t>
            </a:r>
          </a:p>
          <a:p>
            <a:pPr algn="ctr"/>
            <a:r>
              <a:rPr lang="es-MX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cs typeface="Arial" panose="020B0604020202020204" pitchFamily="34" charset="0"/>
              </a:rPr>
              <a:t>PLAN DE CARRERA </a:t>
            </a:r>
            <a:r>
              <a:rPr lang="es-A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cs typeface="Arial" panose="020B0604020202020204" pitchFamily="34" charset="0"/>
              </a:rPr>
              <a:t>|</a:t>
            </a:r>
            <a:r>
              <a:rPr lang="es-A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cs typeface="Arial" panose="020B0604020202020204" pitchFamily="34" charset="0"/>
              </a:rPr>
              <a:t> </a:t>
            </a:r>
            <a:r>
              <a:rPr lang="es-MX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0"/>
                <a:cs typeface="Arial" panose="020B0604020202020204" pitchFamily="34" charset="0"/>
              </a:rPr>
              <a:t>DESARROLLO DE NUEVOS PAS</a:t>
            </a: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4BD30AFF-D720-43A7-8554-8FBEDA4B27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452613" y="6109746"/>
            <a:ext cx="1268348" cy="38564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E9649FC-0837-2354-A810-5D9FBE8D7DA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67" y="6053958"/>
            <a:ext cx="1938524" cy="449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424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 30">
            <a:extLst>
              <a:ext uri="{FF2B5EF4-FFF2-40B4-BE49-F238E27FC236}">
                <a16:creationId xmlns:a16="http://schemas.microsoft.com/office/drawing/2014/main" id="{B7110EE8-D3D7-C4F6-7FED-CB5984F7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37" y="2830956"/>
            <a:ext cx="2461999" cy="2683152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4352800" y="3085051"/>
            <a:ext cx="385491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latin typeface="Montserrat" pitchFamily="2" charset="0"/>
              </a:rPr>
              <a:t>Establecer un proyecto de trabajo para garantizar el crecimiento de los PAS de manera ordenada y acompañándolos en el proceso.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400" dirty="0">
                <a:latin typeface="Montserrat" pitchFamily="2" charset="0"/>
              </a:rPr>
              <a:t>Lograr resultados en el menor tiempo</a:t>
            </a:r>
          </a:p>
          <a:p>
            <a:r>
              <a:rPr lang="es-ES" sz="1400" dirty="0">
                <a:latin typeface="Montserrat" pitchFamily="2" charset="0"/>
              </a:rPr>
              <a:t>y con la mayor eficiencia posible. 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400" dirty="0">
                <a:latin typeface="Montserrat" pitchFamily="2" charset="0"/>
              </a:rPr>
              <a:t>Fomentar la autonomía de nuestros PAS, su profesionalismo y productividad en el desempeño de la actividad aseguradora.</a:t>
            </a:r>
            <a:endParaRPr lang="es-AR" sz="1400" dirty="0">
              <a:latin typeface="Montserrat" pitchFamily="2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6A7B556-A723-FA71-927B-85A82C063A8F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B68743DA-A61B-05E0-9A56-30495EE6F4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pic>
        <p:nvPicPr>
          <p:cNvPr id="3" name="Gráfico 2" descr="Marca de insignia1 contorno">
            <a:extLst>
              <a:ext uri="{FF2B5EF4-FFF2-40B4-BE49-F238E27FC236}">
                <a16:creationId xmlns:a16="http://schemas.microsoft.com/office/drawing/2014/main" id="{7B8B863C-BC42-8CDE-B0AE-6F34425ED99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090876" y="3115649"/>
            <a:ext cx="240626" cy="240626"/>
          </a:xfrm>
          <a:prstGeom prst="rect">
            <a:avLst/>
          </a:prstGeom>
        </p:spPr>
      </p:pic>
      <p:pic>
        <p:nvPicPr>
          <p:cNvPr id="5" name="Gráfico 4" descr="Marca de insignia1 contorno">
            <a:extLst>
              <a:ext uri="{FF2B5EF4-FFF2-40B4-BE49-F238E27FC236}">
                <a16:creationId xmlns:a16="http://schemas.microsoft.com/office/drawing/2014/main" id="{AD289B1B-18E8-575F-6F9E-AC2F5B7DAF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090876" y="4183253"/>
            <a:ext cx="240626" cy="240626"/>
          </a:xfrm>
          <a:prstGeom prst="rect">
            <a:avLst/>
          </a:prstGeom>
        </p:spPr>
      </p:pic>
      <p:pic>
        <p:nvPicPr>
          <p:cNvPr id="7" name="Gráfico 6" descr="Marca de insignia1 contorno">
            <a:extLst>
              <a:ext uri="{FF2B5EF4-FFF2-40B4-BE49-F238E27FC236}">
                <a16:creationId xmlns:a16="http://schemas.microsoft.com/office/drawing/2014/main" id="{36465BFE-A1AC-056C-3FEE-951CFA2CC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102279" y="4808093"/>
            <a:ext cx="240626" cy="240626"/>
          </a:xfrm>
          <a:prstGeom prst="rect">
            <a:avLst/>
          </a:prstGeom>
        </p:spPr>
      </p:pic>
      <p:sp>
        <p:nvSpPr>
          <p:cNvPr id="10" name="7 Rectángulo">
            <a:extLst>
              <a:ext uri="{FF2B5EF4-FFF2-40B4-BE49-F238E27FC236}">
                <a16:creationId xmlns:a16="http://schemas.microsoft.com/office/drawing/2014/main" id="{77EC939D-DCDC-BBE9-321B-BA955A9D55D5}"/>
              </a:ext>
            </a:extLst>
          </p:cNvPr>
          <p:cNvSpPr/>
          <p:nvPr/>
        </p:nvSpPr>
        <p:spPr>
          <a:xfrm>
            <a:off x="4045693" y="2462132"/>
            <a:ext cx="2156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700" panose="02000000000000000000" pitchFamily="50" charset="0"/>
              </a:rPr>
              <a:t>Objetivos</a:t>
            </a:r>
          </a:p>
        </p:txBody>
      </p:sp>
      <p:sp>
        <p:nvSpPr>
          <p:cNvPr id="32" name="7 Rectángulo">
            <a:extLst>
              <a:ext uri="{FF2B5EF4-FFF2-40B4-BE49-F238E27FC236}">
                <a16:creationId xmlns:a16="http://schemas.microsoft.com/office/drawing/2014/main" id="{1207DEA7-28BE-6A8B-FE71-6BF72E11307D}"/>
              </a:ext>
            </a:extLst>
          </p:cNvPr>
          <p:cNvSpPr/>
          <p:nvPr/>
        </p:nvSpPr>
        <p:spPr>
          <a:xfrm>
            <a:off x="692233" y="655994"/>
            <a:ext cx="59338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Sistema de Trabajo</a:t>
            </a:r>
          </a:p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de Alto Rendimiento</a:t>
            </a:r>
          </a:p>
        </p:txBody>
      </p:sp>
    </p:spTree>
    <p:extLst>
      <p:ext uri="{BB962C8B-B14F-4D97-AF65-F5344CB8AC3E}">
        <p14:creationId xmlns:p14="http://schemas.microsoft.com/office/powerpoint/2010/main" val="338036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270ED-00A2-EF3B-FDAC-BE864D6BF8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16ADE2A8-2525-E102-2DB7-5938C78C80C0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6A7AEFDB-AC6B-6563-F1D7-05A520A943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10" name="7 Rectángulo">
            <a:extLst>
              <a:ext uri="{FF2B5EF4-FFF2-40B4-BE49-F238E27FC236}">
                <a16:creationId xmlns:a16="http://schemas.microsoft.com/office/drawing/2014/main" id="{21E92A5E-73EE-6706-31E0-BE22CF33C995}"/>
              </a:ext>
            </a:extLst>
          </p:cNvPr>
          <p:cNvSpPr/>
          <p:nvPr/>
        </p:nvSpPr>
        <p:spPr>
          <a:xfrm>
            <a:off x="1673698" y="2481489"/>
            <a:ext cx="24212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700" panose="02000000000000000000" pitchFamily="50" charset="0"/>
              </a:rPr>
              <a:t>1er Paso:</a:t>
            </a:r>
          </a:p>
        </p:txBody>
      </p:sp>
      <p:sp>
        <p:nvSpPr>
          <p:cNvPr id="4" name="8 Rectángulo">
            <a:extLst>
              <a:ext uri="{FF2B5EF4-FFF2-40B4-BE49-F238E27FC236}">
                <a16:creationId xmlns:a16="http://schemas.microsoft.com/office/drawing/2014/main" id="{903B6749-61DD-D01D-13FE-44E23DC07FC2}"/>
              </a:ext>
            </a:extLst>
          </p:cNvPr>
          <p:cNvSpPr/>
          <p:nvPr/>
        </p:nvSpPr>
        <p:spPr>
          <a:xfrm>
            <a:off x="1673699" y="3058188"/>
            <a:ext cx="596028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DEFINIR </a:t>
            </a:r>
            <a:r>
              <a:rPr lang="es-ES" sz="1600" b="1" dirty="0">
                <a:solidFill>
                  <a:srgbClr val="0075B1"/>
                </a:solidFill>
                <a:latin typeface="Montserrat" pitchFamily="2" charset="0"/>
              </a:rPr>
              <a:t>OBJETIVOS ECONOMICOS Y PROFESIONALES </a:t>
            </a:r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A ALCANZAR EN EL DESEMPEÑO DE LA ACTIVIDAD</a:t>
            </a:r>
          </a:p>
          <a:p>
            <a:endParaRPr lang="es-ES" sz="1400" b="1" dirty="0">
              <a:solidFill>
                <a:srgbClr val="0075B1"/>
              </a:solidFill>
              <a:latin typeface="Montserrat" pitchFamily="2" charset="0"/>
            </a:endParaRPr>
          </a:p>
          <a:p>
            <a:r>
              <a:rPr lang="es-ES" sz="1400" b="1" dirty="0">
                <a:solidFill>
                  <a:srgbClr val="007094"/>
                </a:solidFill>
                <a:latin typeface="Montserrat" pitchFamily="2" charset="0"/>
              </a:rPr>
              <a:t>OBJETIVOS SMART</a:t>
            </a:r>
            <a:r>
              <a:rPr lang="es-ES" sz="1400" dirty="0">
                <a:latin typeface="Montserrat" pitchFamily="2" charset="0"/>
              </a:rPr>
              <a:t>: específicos, medibles,</a:t>
            </a:r>
          </a:p>
          <a:p>
            <a:r>
              <a:rPr lang="es-ES" sz="1400" dirty="0">
                <a:latin typeface="Montserrat" pitchFamily="2" charset="0"/>
              </a:rPr>
              <a:t>alcanzables, relevantes y temporales.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400" b="1" dirty="0">
                <a:latin typeface="Montserrat" pitchFamily="2" charset="0"/>
              </a:rPr>
              <a:t>Los objetivos SMART para el desarrollo profesional son metas que sirven para impulsar una carrera.</a:t>
            </a:r>
            <a:r>
              <a:rPr lang="es-ES" sz="1400" dirty="0">
                <a:latin typeface="Montserrat" pitchFamily="2" charset="0"/>
              </a:rPr>
              <a:t> Refieren no solo a la ampliación de conocimientos o al desarrollo de nuevas habilidades, sino que también se utilizan, por ejemplo, para ampliar la red de contactos o minimizar riesgos.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B24FF8-CBB5-98DC-7EF6-50B7F6433F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70" y="2298608"/>
            <a:ext cx="691200" cy="753288"/>
          </a:xfrm>
          <a:prstGeom prst="rect">
            <a:avLst/>
          </a:prstGeom>
        </p:spPr>
      </p:pic>
      <p:sp>
        <p:nvSpPr>
          <p:cNvPr id="11" name="7 Rectángulo">
            <a:extLst>
              <a:ext uri="{FF2B5EF4-FFF2-40B4-BE49-F238E27FC236}">
                <a16:creationId xmlns:a16="http://schemas.microsoft.com/office/drawing/2014/main" id="{3A043BB1-0141-A743-4722-3B47D5CF96E6}"/>
              </a:ext>
            </a:extLst>
          </p:cNvPr>
          <p:cNvSpPr/>
          <p:nvPr/>
        </p:nvSpPr>
        <p:spPr>
          <a:xfrm>
            <a:off x="692233" y="655994"/>
            <a:ext cx="6132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Sistema de Trabajo</a:t>
            </a:r>
          </a:p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de Alto Rendimiento</a:t>
            </a:r>
          </a:p>
        </p:txBody>
      </p:sp>
    </p:spTree>
    <p:extLst>
      <p:ext uri="{BB962C8B-B14F-4D97-AF65-F5344CB8AC3E}">
        <p14:creationId xmlns:p14="http://schemas.microsoft.com/office/powerpoint/2010/main" val="1435904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893669-20B0-4B64-E250-83FD4D23E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B574EC40-2705-E510-E6CB-849887757590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44746B0B-35CA-04A2-D03C-44F0DBA4BA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10" name="7 Rectángulo">
            <a:extLst>
              <a:ext uri="{FF2B5EF4-FFF2-40B4-BE49-F238E27FC236}">
                <a16:creationId xmlns:a16="http://schemas.microsoft.com/office/drawing/2014/main" id="{CE8F8B47-0207-7BE5-104A-8EB227BC8192}"/>
              </a:ext>
            </a:extLst>
          </p:cNvPr>
          <p:cNvSpPr/>
          <p:nvPr/>
        </p:nvSpPr>
        <p:spPr>
          <a:xfrm>
            <a:off x="1673699" y="2475197"/>
            <a:ext cx="29778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700" panose="02000000000000000000" pitchFamily="50" charset="0"/>
              </a:rPr>
              <a:t>2do Paso:</a:t>
            </a:r>
          </a:p>
        </p:txBody>
      </p:sp>
      <p:sp>
        <p:nvSpPr>
          <p:cNvPr id="4" name="8 Rectángulo">
            <a:extLst>
              <a:ext uri="{FF2B5EF4-FFF2-40B4-BE49-F238E27FC236}">
                <a16:creationId xmlns:a16="http://schemas.microsoft.com/office/drawing/2014/main" id="{45612B8B-4421-9486-4C71-AC5959F782E3}"/>
              </a:ext>
            </a:extLst>
          </p:cNvPr>
          <p:cNvSpPr/>
          <p:nvPr/>
        </p:nvSpPr>
        <p:spPr>
          <a:xfrm>
            <a:off x="1673699" y="3051896"/>
            <a:ext cx="562472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IMPLEMENTAR EL SISTEMA DE TRABAJO DE ALTO RENDIMIENTO </a:t>
            </a:r>
            <a:r>
              <a:rPr lang="es-ES" sz="1600" b="1" dirty="0">
                <a:solidFill>
                  <a:srgbClr val="0075B1"/>
                </a:solidFill>
                <a:latin typeface="Montserrat" pitchFamily="2" charset="0"/>
              </a:rPr>
              <a:t>EN RELACION A MIS OBJETIVOS Y</a:t>
            </a:r>
          </a:p>
          <a:p>
            <a:r>
              <a:rPr lang="es-ES" sz="1600" b="1" dirty="0">
                <a:solidFill>
                  <a:srgbClr val="0075B1"/>
                </a:solidFill>
                <a:latin typeface="Montserrat" pitchFamily="2" charset="0"/>
              </a:rPr>
              <a:t>POSIBILIDADES</a:t>
            </a:r>
          </a:p>
          <a:p>
            <a:endParaRPr lang="es-ES" sz="1400" b="1" dirty="0">
              <a:solidFill>
                <a:srgbClr val="0075B1"/>
              </a:solidFill>
              <a:latin typeface="Montserrat" pitchFamily="2" charset="0"/>
            </a:endParaRPr>
          </a:p>
          <a:p>
            <a:r>
              <a:rPr lang="es-ES" sz="1400" dirty="0">
                <a:latin typeface="Montserrat" pitchFamily="2" charset="0"/>
              </a:rPr>
              <a:t>La implementación se lleva a cabo </a:t>
            </a:r>
            <a:r>
              <a:rPr lang="es-ES" sz="1400" b="1" dirty="0">
                <a:latin typeface="Montserrat" pitchFamily="2" charset="0"/>
              </a:rPr>
              <a:t>en 3 etapas</a:t>
            </a:r>
            <a:r>
              <a:rPr lang="es-ES" sz="1400" dirty="0">
                <a:latin typeface="Montserrat" pitchFamily="2" charset="0"/>
              </a:rPr>
              <a:t>, en las cuales se trabaja de manera individual y también en conjunto con la </a:t>
            </a:r>
            <a:r>
              <a:rPr lang="es-ES" sz="1400" dirty="0" err="1">
                <a:latin typeface="Montserrat" pitchFamily="2" charset="0"/>
              </a:rPr>
              <a:t>Gcia</a:t>
            </a:r>
            <a:r>
              <a:rPr lang="es-ES" sz="1400" dirty="0">
                <a:latin typeface="Montserrat" pitchFamily="2" charset="0"/>
              </a:rPr>
              <a:t> Comercial, sobre los objetivos.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03DD8C-748D-D7D4-AB78-E1C0C132C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670" y="2298608"/>
            <a:ext cx="691200" cy="753288"/>
          </a:xfrm>
          <a:prstGeom prst="rect">
            <a:avLst/>
          </a:prstGeom>
        </p:spPr>
      </p:pic>
      <p:sp>
        <p:nvSpPr>
          <p:cNvPr id="5" name="7 Rectángulo">
            <a:extLst>
              <a:ext uri="{FF2B5EF4-FFF2-40B4-BE49-F238E27FC236}">
                <a16:creationId xmlns:a16="http://schemas.microsoft.com/office/drawing/2014/main" id="{4A364BCB-2420-C079-7E94-C1E6D84DE256}"/>
              </a:ext>
            </a:extLst>
          </p:cNvPr>
          <p:cNvSpPr/>
          <p:nvPr/>
        </p:nvSpPr>
        <p:spPr>
          <a:xfrm>
            <a:off x="692233" y="655994"/>
            <a:ext cx="62651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Sistema de Trabajo</a:t>
            </a:r>
          </a:p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de Alto Rendimiento</a:t>
            </a:r>
          </a:p>
        </p:txBody>
      </p:sp>
    </p:spTree>
    <p:extLst>
      <p:ext uri="{BB962C8B-B14F-4D97-AF65-F5344CB8AC3E}">
        <p14:creationId xmlns:p14="http://schemas.microsoft.com/office/powerpoint/2010/main" val="586250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26BF22-2116-44F3-6202-653B2F3BD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n 30">
            <a:extLst>
              <a:ext uri="{FF2B5EF4-FFF2-40B4-BE49-F238E27FC236}">
                <a16:creationId xmlns:a16="http://schemas.microsoft.com/office/drawing/2014/main" id="{B1F68323-6224-8B29-5138-CFCECFD8A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70" y="2298608"/>
            <a:ext cx="691200" cy="753288"/>
          </a:xfrm>
          <a:prstGeom prst="rect">
            <a:avLst/>
          </a:prstGeom>
        </p:spPr>
      </p:pic>
      <p:sp>
        <p:nvSpPr>
          <p:cNvPr id="8" name="7 Rectángulo">
            <a:extLst>
              <a:ext uri="{FF2B5EF4-FFF2-40B4-BE49-F238E27FC236}">
                <a16:creationId xmlns:a16="http://schemas.microsoft.com/office/drawing/2014/main" id="{9977692A-3B77-E95D-2C14-0EAFA54024D9}"/>
              </a:ext>
            </a:extLst>
          </p:cNvPr>
          <p:cNvSpPr/>
          <p:nvPr/>
        </p:nvSpPr>
        <p:spPr>
          <a:xfrm>
            <a:off x="692233" y="655994"/>
            <a:ext cx="56290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Sistema de Trabajo</a:t>
            </a:r>
          </a:p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de Alto Rendimiento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0F91ED1-E727-35CC-8B13-A0408BB4644E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E7D51581-1FFC-C993-3C23-FA6EA92C5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10" name="7 Rectángulo">
            <a:extLst>
              <a:ext uri="{FF2B5EF4-FFF2-40B4-BE49-F238E27FC236}">
                <a16:creationId xmlns:a16="http://schemas.microsoft.com/office/drawing/2014/main" id="{A0E5256A-E8FA-0187-F060-913890860443}"/>
              </a:ext>
            </a:extLst>
          </p:cNvPr>
          <p:cNvSpPr/>
          <p:nvPr/>
        </p:nvSpPr>
        <p:spPr>
          <a:xfrm>
            <a:off x="1673698" y="2475197"/>
            <a:ext cx="21296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700" panose="02000000000000000000" pitchFamily="50" charset="0"/>
              </a:rPr>
              <a:t>3er Paso:</a:t>
            </a:r>
          </a:p>
        </p:txBody>
      </p:sp>
      <p:sp>
        <p:nvSpPr>
          <p:cNvPr id="4" name="8 Rectángulo">
            <a:extLst>
              <a:ext uri="{FF2B5EF4-FFF2-40B4-BE49-F238E27FC236}">
                <a16:creationId xmlns:a16="http://schemas.microsoft.com/office/drawing/2014/main" id="{AC829B12-9E21-D540-F98C-6FF2E3316DE2}"/>
              </a:ext>
            </a:extLst>
          </p:cNvPr>
          <p:cNvSpPr/>
          <p:nvPr/>
        </p:nvSpPr>
        <p:spPr>
          <a:xfrm>
            <a:off x="1673699" y="3051896"/>
            <a:ext cx="56247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IMPLEMENTACION </a:t>
            </a:r>
            <a:r>
              <a:rPr lang="es-ES" sz="1600" b="1" dirty="0">
                <a:solidFill>
                  <a:srgbClr val="0075B1"/>
                </a:solidFill>
                <a:latin typeface="Montserrat" pitchFamily="2" charset="0"/>
              </a:rPr>
              <a:t>EN 3 ETAPAS</a:t>
            </a:r>
          </a:p>
        </p:txBody>
      </p:sp>
      <p:sp>
        <p:nvSpPr>
          <p:cNvPr id="6" name="8 Rectángulo">
            <a:extLst>
              <a:ext uri="{FF2B5EF4-FFF2-40B4-BE49-F238E27FC236}">
                <a16:creationId xmlns:a16="http://schemas.microsoft.com/office/drawing/2014/main" id="{047F0911-3386-7239-C57D-765C80EC775F}"/>
              </a:ext>
            </a:extLst>
          </p:cNvPr>
          <p:cNvSpPr/>
          <p:nvPr/>
        </p:nvSpPr>
        <p:spPr>
          <a:xfrm>
            <a:off x="2359953" y="3567039"/>
            <a:ext cx="626393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095D5"/>
                </a:solidFill>
                <a:latin typeface="Montserrat" pitchFamily="2" charset="0"/>
              </a:rPr>
              <a:t>Proyecto  100 - Contactos</a:t>
            </a:r>
          </a:p>
          <a:p>
            <a:r>
              <a:rPr lang="es-ES" sz="1400" dirty="0">
                <a:latin typeface="Montserrat" pitchFamily="2" charset="0"/>
              </a:rPr>
              <a:t>Relevamiento de contactos a prospectar: familia, redes sociales, compañeros de trabajo, </a:t>
            </a:r>
            <a:r>
              <a:rPr lang="es-ES" sz="1400" dirty="0" err="1">
                <a:latin typeface="Montserrat" pitchFamily="2" charset="0"/>
              </a:rPr>
              <a:t>linkedin</a:t>
            </a:r>
            <a:r>
              <a:rPr lang="es-ES" sz="1400" dirty="0">
                <a:latin typeface="Montserrat" pitchFamily="2" charset="0"/>
              </a:rPr>
              <a:t>, gimnasio, colegio, etc.-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Convertir Nombres en Necesidades de Seguros</a:t>
            </a:r>
          </a:p>
          <a:p>
            <a:r>
              <a:rPr lang="es-ES" sz="1400" dirty="0">
                <a:latin typeface="Montserrat" pitchFamily="2" charset="0"/>
              </a:rPr>
              <a:t>Establecer las necesidades de asegurabilidad de dichos</a:t>
            </a:r>
          </a:p>
          <a:p>
            <a:r>
              <a:rPr lang="es-ES" sz="1400" dirty="0">
                <a:latin typeface="Montserrat" pitchFamily="2" charset="0"/>
              </a:rPr>
              <a:t>prospectos: “conozca a su cliente”. Tareas que desempeñan,</a:t>
            </a:r>
          </a:p>
          <a:p>
            <a:r>
              <a:rPr lang="es-ES" sz="1400" dirty="0">
                <a:latin typeface="Montserrat" pitchFamily="2" charset="0"/>
              </a:rPr>
              <a:t>gustos, hábitos de consumo.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4276"/>
                </a:solidFill>
                <a:latin typeface="Montserrat" pitchFamily="2" charset="0"/>
              </a:rPr>
              <a:t>Capacitación Continua</a:t>
            </a:r>
          </a:p>
          <a:p>
            <a:r>
              <a:rPr lang="es-ES" sz="1400" dirty="0">
                <a:latin typeface="Montserrat" pitchFamily="2" charset="0"/>
              </a:rPr>
              <a:t>Reuniones con el EC para conocer las herramientas de gestión y Capacitaciones de Producto con el Responsable Técnico Comercial.</a:t>
            </a:r>
          </a:p>
          <a:p>
            <a:endParaRPr lang="es-ES" sz="1400" dirty="0">
              <a:latin typeface="Montserrat" pitchFamily="2" charset="0"/>
            </a:endParaRPr>
          </a:p>
        </p:txBody>
      </p:sp>
      <p:sp>
        <p:nvSpPr>
          <p:cNvPr id="7" name="7 Rectángulo">
            <a:extLst>
              <a:ext uri="{FF2B5EF4-FFF2-40B4-BE49-F238E27FC236}">
                <a16:creationId xmlns:a16="http://schemas.microsoft.com/office/drawing/2014/main" id="{87F79D27-9E77-AD3C-5A1C-E78878CD023C}"/>
              </a:ext>
            </a:extLst>
          </p:cNvPr>
          <p:cNvSpPr/>
          <p:nvPr/>
        </p:nvSpPr>
        <p:spPr>
          <a:xfrm>
            <a:off x="1813812" y="3559948"/>
            <a:ext cx="543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b="1" dirty="0">
                <a:solidFill>
                  <a:srgbClr val="0095D5"/>
                </a:solidFill>
                <a:latin typeface="Museo 700" panose="02000000000000000000" pitchFamily="50" charset="0"/>
              </a:rPr>
              <a:t>1</a:t>
            </a:r>
          </a:p>
        </p:txBody>
      </p:sp>
      <p:sp>
        <p:nvSpPr>
          <p:cNvPr id="9" name="7 Rectángulo">
            <a:extLst>
              <a:ext uri="{FF2B5EF4-FFF2-40B4-BE49-F238E27FC236}">
                <a16:creationId xmlns:a16="http://schemas.microsoft.com/office/drawing/2014/main" id="{49CE2B6D-C96E-403F-4B22-68FAB43E4E64}"/>
              </a:ext>
            </a:extLst>
          </p:cNvPr>
          <p:cNvSpPr/>
          <p:nvPr/>
        </p:nvSpPr>
        <p:spPr>
          <a:xfrm>
            <a:off x="1813812" y="4505044"/>
            <a:ext cx="543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b="1" dirty="0">
                <a:solidFill>
                  <a:srgbClr val="0072BA"/>
                </a:solidFill>
                <a:latin typeface="Museo 700" panose="02000000000000000000" pitchFamily="50" charset="0"/>
              </a:rPr>
              <a:t>2</a:t>
            </a:r>
          </a:p>
        </p:txBody>
      </p:sp>
      <p:sp>
        <p:nvSpPr>
          <p:cNvPr id="11" name="7 Rectángulo">
            <a:extLst>
              <a:ext uri="{FF2B5EF4-FFF2-40B4-BE49-F238E27FC236}">
                <a16:creationId xmlns:a16="http://schemas.microsoft.com/office/drawing/2014/main" id="{811D4FBC-A743-074A-E7F2-1B1AB9445F16}"/>
              </a:ext>
            </a:extLst>
          </p:cNvPr>
          <p:cNvSpPr/>
          <p:nvPr/>
        </p:nvSpPr>
        <p:spPr>
          <a:xfrm>
            <a:off x="1813812" y="5530602"/>
            <a:ext cx="5430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b="1" dirty="0">
                <a:solidFill>
                  <a:srgbClr val="004276"/>
                </a:solidFill>
                <a:latin typeface="Museo 700" panose="02000000000000000000" pitchFamily="50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231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1C706A-FD71-1624-27CD-998242321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>
            <a:extLst>
              <a:ext uri="{FF2B5EF4-FFF2-40B4-BE49-F238E27FC236}">
                <a16:creationId xmlns:a16="http://schemas.microsoft.com/office/drawing/2014/main" id="{0400278E-2BFE-9B6C-1038-198B8F23C771}"/>
              </a:ext>
            </a:extLst>
          </p:cNvPr>
          <p:cNvSpPr/>
          <p:nvPr/>
        </p:nvSpPr>
        <p:spPr>
          <a:xfrm>
            <a:off x="692233" y="655994"/>
            <a:ext cx="49451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Plantilla de trabajo para el proyecto 100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33AEDDC-FAF2-2432-525D-B12C8A4909EE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1A29DA93-09C1-CFE0-D604-5C61FA5DA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6" name="8 Rectángulo">
            <a:extLst>
              <a:ext uri="{FF2B5EF4-FFF2-40B4-BE49-F238E27FC236}">
                <a16:creationId xmlns:a16="http://schemas.microsoft.com/office/drawing/2014/main" id="{D96DD6E2-2BD6-D05A-BE2F-062B3D402283}"/>
              </a:ext>
            </a:extLst>
          </p:cNvPr>
          <p:cNvSpPr/>
          <p:nvPr/>
        </p:nvSpPr>
        <p:spPr>
          <a:xfrm>
            <a:off x="692233" y="2591362"/>
            <a:ext cx="651846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>
                <a:latin typeface="Montserrat" pitchFamily="2" charset="0"/>
              </a:rPr>
              <a:t>La correcta ejecución y seguimiento periódico de las </a:t>
            </a:r>
            <a:r>
              <a:rPr lang="es-ES" sz="1400" b="1" dirty="0">
                <a:latin typeface="Montserrat" pitchFamily="2" charset="0"/>
              </a:rPr>
              <a:t>Plantillas de Trabajo del Proyecto 100</a:t>
            </a:r>
            <a:r>
              <a:rPr lang="es-ES" sz="1400" dirty="0">
                <a:latin typeface="Montserrat" pitchFamily="2" charset="0"/>
              </a:rPr>
              <a:t> han demostrado generar grandes ventajas en el desarrollo de la autoconfianza necesaria para que los nuevos PAS se desempeñen, debido a que el conocimiento previo que posean de los prospectos en su base de datos, les permitirá un acercamiento más directo con los mismos, al desenvolverse en un entorno familiar y sobre todo controlado.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400" dirty="0">
                <a:latin typeface="Montserrat" pitchFamily="2" charset="0"/>
              </a:rPr>
              <a:t>Sumado a ello, la </a:t>
            </a:r>
            <a:r>
              <a:rPr lang="es-ES" sz="1400" b="1" dirty="0">
                <a:latin typeface="Montserrat" pitchFamily="2" charset="0"/>
              </a:rPr>
              <a:t>capacitación teórico/práctica </a:t>
            </a:r>
            <a:r>
              <a:rPr lang="es-ES" sz="1400" dirty="0">
                <a:latin typeface="Montserrat" pitchFamily="2" charset="0"/>
              </a:rPr>
              <a:t>impartida por el Equipo Comercial ayudará a convertir esos contactos en Necesidades de Seguros; a la vez que les permitirá incrementar su cartera al acceder a los referidos de sus referidos, y progresivamente tomar parte en planes de trabajo más ambiciosos. </a:t>
            </a:r>
          </a:p>
        </p:txBody>
      </p:sp>
    </p:spTree>
    <p:extLst>
      <p:ext uri="{BB962C8B-B14F-4D97-AF65-F5344CB8AC3E}">
        <p14:creationId xmlns:p14="http://schemas.microsoft.com/office/powerpoint/2010/main" val="2897973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22AAD-8439-7AC7-6E25-EFBCC0819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>
            <a:extLst>
              <a:ext uri="{FF2B5EF4-FFF2-40B4-BE49-F238E27FC236}">
                <a16:creationId xmlns:a16="http://schemas.microsoft.com/office/drawing/2014/main" id="{5351412F-BC37-E450-82EC-264D6A4C1799}"/>
              </a:ext>
            </a:extLst>
          </p:cNvPr>
          <p:cNvSpPr/>
          <p:nvPr/>
        </p:nvSpPr>
        <p:spPr>
          <a:xfrm>
            <a:off x="692233" y="655994"/>
            <a:ext cx="58013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Plantilla de trabajo para el proyecto 100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B958CE6-86A5-64E3-072F-519759870A22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C9CA6770-B970-E485-8FC1-FFAC90D255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3" name="8 Rectángulo">
            <a:extLst>
              <a:ext uri="{FF2B5EF4-FFF2-40B4-BE49-F238E27FC236}">
                <a16:creationId xmlns:a16="http://schemas.microsoft.com/office/drawing/2014/main" id="{08C26E29-8172-7479-A1E2-AF933BAD95CF}"/>
              </a:ext>
            </a:extLst>
          </p:cNvPr>
          <p:cNvSpPr/>
          <p:nvPr/>
        </p:nvSpPr>
        <p:spPr>
          <a:xfrm>
            <a:off x="692234" y="2054565"/>
            <a:ext cx="4805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Los parámetros considerados para ejecutar las diferentes plantillas de trabajo son: </a:t>
            </a:r>
          </a:p>
        </p:txBody>
      </p:sp>
      <p:sp>
        <p:nvSpPr>
          <p:cNvPr id="4" name="8 Rectángulo">
            <a:extLst>
              <a:ext uri="{FF2B5EF4-FFF2-40B4-BE49-F238E27FC236}">
                <a16:creationId xmlns:a16="http://schemas.microsoft.com/office/drawing/2014/main" id="{96027B14-9ED4-60B3-0BA7-1A3777AA03D8}"/>
              </a:ext>
            </a:extLst>
          </p:cNvPr>
          <p:cNvSpPr/>
          <p:nvPr/>
        </p:nvSpPr>
        <p:spPr>
          <a:xfrm>
            <a:off x="692233" y="2946254"/>
            <a:ext cx="7361198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095D5"/>
                </a:solidFill>
                <a:latin typeface="Montserrat" pitchFamily="2" charset="0"/>
              </a:rPr>
              <a:t>1) ¿A quiénes conozco de mi trabajo anterior? </a:t>
            </a:r>
          </a:p>
          <a:p>
            <a:r>
              <a:rPr lang="es-ES" sz="1400" dirty="0">
                <a:latin typeface="Montserrat" pitchFamily="2" charset="0"/>
              </a:rPr>
              <a:t>Los que fueron mis jefes; antiguos compañeros de trabajo; asociados profesionales </a:t>
            </a:r>
            <a:r>
              <a:rPr lang="es-ES" sz="1400" dirty="0" err="1">
                <a:latin typeface="Montserrat" pitchFamily="2" charset="0"/>
              </a:rPr>
              <a:t>ó</a:t>
            </a:r>
            <a:r>
              <a:rPr lang="es-ES" sz="1400" dirty="0">
                <a:latin typeface="Montserrat" pitchFamily="2" charset="0"/>
              </a:rPr>
              <a:t> de negocios; antiguos clientes e incluso antiguos competidores. 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2) ¿A quiénes conozco por haber asistido al colegio,</a:t>
            </a:r>
          </a:p>
          <a:p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universidad </a:t>
            </a:r>
            <a:r>
              <a:rPr lang="es-ES" sz="1600" b="1" dirty="0" err="1">
                <a:solidFill>
                  <a:srgbClr val="0072BA"/>
                </a:solidFill>
                <a:latin typeface="Montserrat" pitchFamily="2" charset="0"/>
              </a:rPr>
              <a:t>ó</a:t>
            </a:r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 algún  curso? </a:t>
            </a:r>
          </a:p>
          <a:p>
            <a:r>
              <a:rPr lang="es-ES" sz="1400" dirty="0">
                <a:latin typeface="Montserrat" pitchFamily="2" charset="0"/>
              </a:rPr>
              <a:t>Compañeros de la escuela primaria, de la secundaria, de la universidad; amigos de clubes, de sociedades académicas </a:t>
            </a:r>
            <a:r>
              <a:rPr lang="es-ES" sz="1400" dirty="0" err="1">
                <a:latin typeface="Montserrat" pitchFamily="2" charset="0"/>
              </a:rPr>
              <a:t>ó</a:t>
            </a:r>
            <a:r>
              <a:rPr lang="es-ES" sz="1400" dirty="0">
                <a:latin typeface="Montserrat" pitchFamily="2" charset="0"/>
              </a:rPr>
              <a:t> deportivas; docentes; padres de familia de los compañeros de estudio. 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4276"/>
                </a:solidFill>
                <a:latin typeface="Montserrat" pitchFamily="2" charset="0"/>
              </a:rPr>
              <a:t>3) ¿A quiénes conozco con relación a mi pasatiempo</a:t>
            </a:r>
          </a:p>
          <a:p>
            <a:r>
              <a:rPr lang="es-ES" sz="1600" b="1" dirty="0">
                <a:solidFill>
                  <a:srgbClr val="004276"/>
                </a:solidFill>
                <a:latin typeface="Montserrat" pitchFamily="2" charset="0"/>
              </a:rPr>
              <a:t>o deporte favorito? </a:t>
            </a:r>
          </a:p>
          <a:p>
            <a:r>
              <a:rPr lang="es-ES" sz="1400" dirty="0">
                <a:latin typeface="Montserrat" pitchFamily="2" charset="0"/>
              </a:rPr>
              <a:t>Aficionados a la fotografía, golf, tenis, fútbol, rugby, etc.; cine, teatro, música, danza; etc.; viajes, paseos, etc.; clubes dónde practico pasatiempos, etc. </a:t>
            </a:r>
          </a:p>
        </p:txBody>
      </p:sp>
    </p:spTree>
    <p:extLst>
      <p:ext uri="{BB962C8B-B14F-4D97-AF65-F5344CB8AC3E}">
        <p14:creationId xmlns:p14="http://schemas.microsoft.com/office/powerpoint/2010/main" val="58051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FC821-0EF7-A9E2-0C7E-E00208238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>
            <a:extLst>
              <a:ext uri="{FF2B5EF4-FFF2-40B4-BE49-F238E27FC236}">
                <a16:creationId xmlns:a16="http://schemas.microsoft.com/office/drawing/2014/main" id="{C4B8051B-1D49-123E-6A7A-26CB453BC515}"/>
              </a:ext>
            </a:extLst>
          </p:cNvPr>
          <p:cNvSpPr/>
          <p:nvPr/>
        </p:nvSpPr>
        <p:spPr>
          <a:xfrm>
            <a:off x="692233" y="655994"/>
            <a:ext cx="57350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0075B1"/>
                </a:solidFill>
                <a:latin typeface="Museo 700" panose="02000000000000000000" pitchFamily="50" charset="0"/>
              </a:rPr>
              <a:t>Plantilla de trabajo para el proyecto 100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1F9153C-1DBF-F2F0-C6EB-92B3AD9601AB}"/>
              </a:ext>
            </a:extLst>
          </p:cNvPr>
          <p:cNvSpPr/>
          <p:nvPr/>
        </p:nvSpPr>
        <p:spPr>
          <a:xfrm>
            <a:off x="0" y="0"/>
            <a:ext cx="69669" cy="6858000"/>
          </a:xfrm>
          <a:prstGeom prst="rect">
            <a:avLst/>
          </a:prstGeom>
          <a:solidFill>
            <a:srgbClr val="00AED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C7D3BD53-1E65-069E-AAB1-456331108D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10695" y="373294"/>
            <a:ext cx="1557203" cy="473474"/>
          </a:xfrm>
          <a:prstGeom prst="rect">
            <a:avLst/>
          </a:prstGeom>
        </p:spPr>
      </p:pic>
      <p:sp>
        <p:nvSpPr>
          <p:cNvPr id="3" name="8 Rectángulo">
            <a:extLst>
              <a:ext uri="{FF2B5EF4-FFF2-40B4-BE49-F238E27FC236}">
                <a16:creationId xmlns:a16="http://schemas.microsoft.com/office/drawing/2014/main" id="{6FFB2C7E-BC9B-167C-0E8E-9134A5A807CF}"/>
              </a:ext>
            </a:extLst>
          </p:cNvPr>
          <p:cNvSpPr/>
          <p:nvPr/>
        </p:nvSpPr>
        <p:spPr>
          <a:xfrm>
            <a:off x="692234" y="2054565"/>
            <a:ext cx="4805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>
                <a:solidFill>
                  <a:srgbClr val="0075B1"/>
                </a:solidFill>
                <a:latin typeface="Montserrat" pitchFamily="2" charset="0"/>
              </a:rPr>
              <a:t>Los parámetros considerados para ejecutar las diferentes plantillas de trabajo son: </a:t>
            </a:r>
          </a:p>
        </p:txBody>
      </p:sp>
      <p:sp>
        <p:nvSpPr>
          <p:cNvPr id="4" name="8 Rectángulo">
            <a:extLst>
              <a:ext uri="{FF2B5EF4-FFF2-40B4-BE49-F238E27FC236}">
                <a16:creationId xmlns:a16="http://schemas.microsoft.com/office/drawing/2014/main" id="{AAFC15C2-3918-CB7D-60B6-1F9D693AA982}"/>
              </a:ext>
            </a:extLst>
          </p:cNvPr>
          <p:cNvSpPr/>
          <p:nvPr/>
        </p:nvSpPr>
        <p:spPr>
          <a:xfrm>
            <a:off x="692233" y="2946254"/>
            <a:ext cx="719341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095D5"/>
                </a:solidFill>
                <a:latin typeface="Montserrat" pitchFamily="2" charset="0"/>
              </a:rPr>
              <a:t>4) ¿A quiénes conozco con relación a la compra/edificación/alquiler de mi vivienda? </a:t>
            </a:r>
          </a:p>
          <a:p>
            <a:r>
              <a:rPr lang="es-ES" sz="1400" dirty="0">
                <a:latin typeface="Montserrat" pitchFamily="2" charset="0"/>
              </a:rPr>
              <a:t>La persona a la que le hice la compra/alquiler; la inmobiliaria; el/los arquitectos que diseñaron los planos; los proveedores de material de construcción; los proveedores de servicios como el carpintero; plomero; pintores, etc. 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5) ¿A quiénes conozco por vivir o haber vivido en determinada ciudad, barrio </a:t>
            </a:r>
            <a:r>
              <a:rPr lang="es-ES" sz="1600" b="1" dirty="0" err="1">
                <a:solidFill>
                  <a:srgbClr val="0072BA"/>
                </a:solidFill>
                <a:latin typeface="Montserrat" pitchFamily="2" charset="0"/>
              </a:rPr>
              <a:t>ó</a:t>
            </a:r>
            <a:r>
              <a:rPr lang="es-ES" sz="1600" b="1" dirty="0">
                <a:solidFill>
                  <a:srgbClr val="0072BA"/>
                </a:solidFill>
                <a:latin typeface="Montserrat" pitchFamily="2" charset="0"/>
              </a:rPr>
              <a:t> edificio?</a:t>
            </a:r>
          </a:p>
          <a:p>
            <a:r>
              <a:rPr lang="es-ES" sz="1400" dirty="0">
                <a:latin typeface="Montserrat" pitchFamily="2" charset="0"/>
              </a:rPr>
              <a:t>Mis vecinos; mis mejores amigos; personas del barrio </a:t>
            </a:r>
            <a:r>
              <a:rPr lang="es-ES" sz="1400" dirty="0" err="1">
                <a:latin typeface="Montserrat" pitchFamily="2" charset="0"/>
              </a:rPr>
              <a:t>ó</a:t>
            </a:r>
            <a:r>
              <a:rPr lang="es-ES" sz="1400" dirty="0">
                <a:latin typeface="Montserrat" pitchFamily="2" charset="0"/>
              </a:rPr>
              <a:t> edificio dónde viví anteriormente.</a:t>
            </a:r>
          </a:p>
          <a:p>
            <a:endParaRPr lang="es-ES" sz="1400" dirty="0">
              <a:latin typeface="Montserrat" pitchFamily="2" charset="0"/>
            </a:endParaRPr>
          </a:p>
          <a:p>
            <a:r>
              <a:rPr lang="es-ES" sz="1600" b="1" dirty="0">
                <a:solidFill>
                  <a:srgbClr val="004276"/>
                </a:solidFill>
                <a:latin typeface="Montserrat" pitchFamily="2" charset="0"/>
              </a:rPr>
              <a:t>6) ¿A quiénes conozco por poseer y usar auto? </a:t>
            </a:r>
          </a:p>
          <a:p>
            <a:r>
              <a:rPr lang="es-ES" sz="1400" dirty="0">
                <a:latin typeface="Montserrat" pitchFamily="2" charset="0"/>
              </a:rPr>
              <a:t>El dueño del concesionario; el asesor comercial; el encargado de la</a:t>
            </a:r>
          </a:p>
          <a:p>
            <a:r>
              <a:rPr lang="es-ES" sz="1400" dirty="0">
                <a:latin typeface="Montserrat" pitchFamily="2" charset="0"/>
              </a:rPr>
              <a:t>Estación de servicio; el mecánico; el proveedor de neumáticos y/</a:t>
            </a:r>
            <a:r>
              <a:rPr lang="es-ES" sz="1400" dirty="0" err="1">
                <a:latin typeface="Montserrat" pitchFamily="2" charset="0"/>
              </a:rPr>
              <a:t>ó</a:t>
            </a:r>
            <a:r>
              <a:rPr lang="es-ES" sz="1400" dirty="0">
                <a:latin typeface="Montserrat" pitchFamily="2" charset="0"/>
              </a:rPr>
              <a:t> accesorios; el dueño del </a:t>
            </a:r>
            <a:r>
              <a:rPr lang="es-ES" sz="1400" dirty="0" err="1">
                <a:latin typeface="Montserrat" pitchFamily="2" charset="0"/>
              </a:rPr>
              <a:t>Garage</a:t>
            </a:r>
            <a:r>
              <a:rPr lang="es-ES" sz="1400" dirty="0">
                <a:latin typeface="Montserrat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1438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1071</Words>
  <Application>Microsoft Office PowerPoint</Application>
  <PresentationFormat>Presentación en pantalla (4:3)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Montserrat ExtraBold</vt:lpstr>
      <vt:lpstr>Museo 700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Ignacio Sueldo</dc:creator>
  <cp:lastModifiedBy>Roque Ernesto  Ultra Righi</cp:lastModifiedBy>
  <cp:revision>32</cp:revision>
  <dcterms:created xsi:type="dcterms:W3CDTF">2023-01-31T19:05:09Z</dcterms:created>
  <dcterms:modified xsi:type="dcterms:W3CDTF">2024-03-01T17:51:38Z</dcterms:modified>
</cp:coreProperties>
</file>